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6" r:id="rId6"/>
    <p:sldId id="280" r:id="rId7"/>
    <p:sldId id="286" r:id="rId8"/>
    <p:sldId id="287" r:id="rId9"/>
    <p:sldId id="276" r:id="rId10"/>
    <p:sldId id="265" r:id="rId11"/>
    <p:sldId id="281" r:id="rId12"/>
    <p:sldId id="260" r:id="rId13"/>
    <p:sldId id="278" r:id="rId14"/>
    <p:sldId id="261" r:id="rId15"/>
    <p:sldId id="271" r:id="rId16"/>
    <p:sldId id="282" r:id="rId17"/>
    <p:sldId id="288" r:id="rId18"/>
    <p:sldId id="283" r:id="rId19"/>
    <p:sldId id="285" r:id="rId20"/>
    <p:sldId id="284" r:id="rId21"/>
    <p:sldId id="262" r:id="rId22"/>
    <p:sldId id="277" r:id="rId23"/>
    <p:sldId id="26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6CA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009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-72" y="-120"/>
      </p:cViewPr>
      <p:guideLst>
        <p:guide orient="horz" pos="2159"/>
        <p:guide pos="38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5EFE5-B9EC-4F45-B34F-0892B4A296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61216-2D9C-41B3-9D8F-70D00961BB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691FA-576D-4C75-B122-16182AD51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691FA-576D-4C75-B122-16182AD51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19984-294E-4BF8-A159-75AB12B4E5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61216-2D9C-41B3-9D8F-70D00961BB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8D131-9E98-4891-BFD7-55D711F153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-228600" y="-177800"/>
            <a:ext cx="6554667" cy="7035800"/>
          </a:xfrm>
          <a:custGeom>
            <a:avLst/>
            <a:gdLst>
              <a:gd name="connsiteX0" fmla="*/ 168859 w 6660025"/>
              <a:gd name="connsiteY0" fmla="*/ 0 h 7035800"/>
              <a:gd name="connsiteX1" fmla="*/ 302209 w 6660025"/>
              <a:gd name="connsiteY1" fmla="*/ 0 h 7035800"/>
              <a:gd name="connsiteX2" fmla="*/ 6493459 w 6660025"/>
              <a:gd name="connsiteY2" fmla="*/ 139700 h 7035800"/>
              <a:gd name="connsiteX3" fmla="*/ 5687009 w 6660025"/>
              <a:gd name="connsiteY3" fmla="*/ 3911600 h 7035800"/>
              <a:gd name="connsiteX4" fmla="*/ 6660025 w 6660025"/>
              <a:gd name="connsiteY4" fmla="*/ 7035800 h 7035800"/>
              <a:gd name="connsiteX5" fmla="*/ 0 w 6660025"/>
              <a:gd name="connsiteY5" fmla="*/ 7035800 h 703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60025" h="7035800">
                <a:moveTo>
                  <a:pt x="168859" y="0"/>
                </a:moveTo>
                <a:lnTo>
                  <a:pt x="302209" y="0"/>
                </a:lnTo>
                <a:lnTo>
                  <a:pt x="6493459" y="139700"/>
                </a:lnTo>
                <a:lnTo>
                  <a:pt x="5687009" y="3911600"/>
                </a:lnTo>
                <a:lnTo>
                  <a:pt x="6660025" y="7035800"/>
                </a:lnTo>
                <a:lnTo>
                  <a:pt x="0" y="703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5975608" y="2"/>
            <a:ext cx="6216393" cy="6857999"/>
          </a:xfrm>
          <a:custGeom>
            <a:avLst/>
            <a:gdLst>
              <a:gd name="connsiteX0" fmla="*/ 6216393 w 6216393"/>
              <a:gd name="connsiteY0" fmla="*/ 0 h 6857999"/>
              <a:gd name="connsiteX1" fmla="*/ 6216393 w 6216393"/>
              <a:gd name="connsiteY1" fmla="*/ 6311138 h 6857999"/>
              <a:gd name="connsiteX2" fmla="*/ 6003352 w 6216393"/>
              <a:gd name="connsiteY2" fmla="*/ 6511952 h 6857999"/>
              <a:gd name="connsiteX3" fmla="*/ 5676976 w 6216393"/>
              <a:gd name="connsiteY3" fmla="*/ 6762854 h 6857999"/>
              <a:gd name="connsiteX4" fmla="*/ 5504535 w 6216393"/>
              <a:gd name="connsiteY4" fmla="*/ 6857999 h 6857999"/>
              <a:gd name="connsiteX5" fmla="*/ 3718931 w 6216393"/>
              <a:gd name="connsiteY5" fmla="*/ 6857999 h 6857999"/>
              <a:gd name="connsiteX6" fmla="*/ 3611422 w 6216393"/>
              <a:gd name="connsiteY6" fmla="*/ 6804188 h 6857999"/>
              <a:gd name="connsiteX7" fmla="*/ 3130386 w 6216393"/>
              <a:gd name="connsiteY7" fmla="*/ 6427075 h 6857999"/>
              <a:gd name="connsiteX8" fmla="*/ 553464 w 6216393"/>
              <a:gd name="connsiteY8" fmla="*/ 3693256 h 6857999"/>
              <a:gd name="connsiteX9" fmla="*/ 638342 w 6216393"/>
              <a:gd name="connsiteY9" fmla="*/ 820290 h 6857999"/>
              <a:gd name="connsiteX10" fmla="*/ 1508575 w 6216393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16393" h="6857999">
                <a:moveTo>
                  <a:pt x="6216393" y="0"/>
                </a:moveTo>
                <a:lnTo>
                  <a:pt x="6216393" y="6311138"/>
                </a:lnTo>
                <a:lnTo>
                  <a:pt x="6003352" y="6511952"/>
                </a:lnTo>
                <a:cubicBezTo>
                  <a:pt x="5901254" y="6608190"/>
                  <a:pt x="5791820" y="6691805"/>
                  <a:pt x="5676976" y="6762854"/>
                </a:cubicBezTo>
                <a:lnTo>
                  <a:pt x="5504535" y="6857999"/>
                </a:lnTo>
                <a:lnTo>
                  <a:pt x="3718931" y="6857999"/>
                </a:lnTo>
                <a:lnTo>
                  <a:pt x="3611422" y="6804188"/>
                </a:lnTo>
                <a:cubicBezTo>
                  <a:pt x="3437255" y="6705991"/>
                  <a:pt x="3274744" y="6580223"/>
                  <a:pt x="3130386" y="6427075"/>
                </a:cubicBezTo>
                <a:lnTo>
                  <a:pt x="553464" y="3693256"/>
                </a:lnTo>
                <a:cubicBezTo>
                  <a:pt x="-216445" y="2876470"/>
                  <a:pt x="-178444" y="1590199"/>
                  <a:pt x="638342" y="820290"/>
                </a:cubicBezTo>
                <a:lnTo>
                  <a:pt x="150857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416864" y="621291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schemeClr val="bg1">
                  <a:lumMod val="95000"/>
                </a:scheme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59E64-F99B-490D-8C0A-5891E4A35F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21C42-386A-4EA0-89E5-AF855B3B13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.xml"/><Relationship Id="rId7" Type="http://schemas.openxmlformats.org/officeDocument/2006/relationships/image" Target="../media/image4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0" Type="http://schemas.openxmlformats.org/officeDocument/2006/relationships/notesSlide" Target="../notesSlides/notesSlide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1.xml"/><Relationship Id="rId7" Type="http://schemas.openxmlformats.org/officeDocument/2006/relationships/image" Target="../media/image10.png"/><Relationship Id="rId6" Type="http://schemas.openxmlformats.org/officeDocument/2006/relationships/tags" Target="../tags/tag20.xml"/><Relationship Id="rId5" Type="http://schemas.openxmlformats.org/officeDocument/2006/relationships/image" Target="../media/image4.png"/><Relationship Id="rId4" Type="http://schemas.openxmlformats.org/officeDocument/2006/relationships/tags" Target="../tags/tag19.xml"/><Relationship Id="rId3" Type="http://schemas.openxmlformats.org/officeDocument/2006/relationships/image" Target="../media/image9.png"/><Relationship Id="rId2" Type="http://schemas.openxmlformats.org/officeDocument/2006/relationships/tags" Target="../tags/tag18.xml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5.xml"/><Relationship Id="rId7" Type="http://schemas.openxmlformats.org/officeDocument/2006/relationships/image" Target="../media/image10.png"/><Relationship Id="rId6" Type="http://schemas.openxmlformats.org/officeDocument/2006/relationships/tags" Target="../tags/tag24.xml"/><Relationship Id="rId5" Type="http://schemas.openxmlformats.org/officeDocument/2006/relationships/image" Target="../media/image4.png"/><Relationship Id="rId4" Type="http://schemas.openxmlformats.org/officeDocument/2006/relationships/tags" Target="../tags/tag23.xml"/><Relationship Id="rId3" Type="http://schemas.openxmlformats.org/officeDocument/2006/relationships/image" Target="../media/image9.png"/><Relationship Id="rId2" Type="http://schemas.openxmlformats.org/officeDocument/2006/relationships/tags" Target="../tags/tag22.xml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microsoft.com/office/2007/relationships/media" Target="file:///C:\Users\yuga\Desktop\&#38382;&#21367;&#20570;&#27861;.wmv" TargetMode="External"/><Relationship Id="rId1" Type="http://schemas.openxmlformats.org/officeDocument/2006/relationships/video" Target="NUL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microsoft.com/office/2007/relationships/media" Target="file:///C:\Users\yuga\Desktop\&#25237;&#31080;&#20570;&#27861;.wmv" TargetMode="External"/><Relationship Id="rId1" Type="http://schemas.openxmlformats.org/officeDocument/2006/relationships/video" Target="NULL" TargetMode="Externa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ags" Target="../tags/tag27.xml"/><Relationship Id="rId3" Type="http://schemas.openxmlformats.org/officeDocument/2006/relationships/image" Target="../media/image9.png"/><Relationship Id="rId2" Type="http://schemas.openxmlformats.org/officeDocument/2006/relationships/tags" Target="../tags/tag26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jpeg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../media/image30.jpeg"/><Relationship Id="rId6" Type="http://schemas.openxmlformats.org/officeDocument/2006/relationships/tags" Target="../tags/tag31.xml"/><Relationship Id="rId5" Type="http://schemas.openxmlformats.org/officeDocument/2006/relationships/image" Target="../media/image29.jpeg"/><Relationship Id="rId4" Type="http://schemas.openxmlformats.org/officeDocument/2006/relationships/tags" Target="../tags/tag30.xml"/><Relationship Id="rId3" Type="http://schemas.openxmlformats.org/officeDocument/2006/relationships/image" Target="../media/image28.jpeg"/><Relationship Id="rId2" Type="http://schemas.openxmlformats.org/officeDocument/2006/relationships/tags" Target="../tags/tag29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34.xml"/><Relationship Id="rId1" Type="http://schemas.openxmlformats.org/officeDocument/2006/relationships/tags" Target="../tags/tag2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.png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image" Target="../media/image3.png"/><Relationship Id="rId4" Type="http://schemas.openxmlformats.org/officeDocument/2006/relationships/tags" Target="../tags/tag36.xml"/><Relationship Id="rId3" Type="http://schemas.openxmlformats.org/officeDocument/2006/relationships/image" Target="../media/image31.png"/><Relationship Id="rId2" Type="http://schemas.openxmlformats.org/officeDocument/2006/relationships/tags" Target="../tags/tag35.xml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6.xml"/><Relationship Id="rId7" Type="http://schemas.openxmlformats.org/officeDocument/2006/relationships/image" Target="../media/image10.png"/><Relationship Id="rId6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tags" Target="../tags/tag14.xml"/><Relationship Id="rId3" Type="http://schemas.openxmlformats.org/officeDocument/2006/relationships/image" Target="../media/image9.png"/><Relationship Id="rId2" Type="http://schemas.openxmlformats.org/officeDocument/2006/relationships/tags" Target="../tags/tag13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microsoft.com/office/2007/relationships/media" Target="file:///C:\Users\yuga\Desktop\&#25484;&#19978;&#27979;&#35797;&#20855;&#20307;&#25805;&#20316;.mp4" TargetMode="External"/><Relationship Id="rId2" Type="http://schemas.openxmlformats.org/officeDocument/2006/relationships/video" Target="file:///C:\Users\yuga\Desktop\&#25484;&#19978;&#27979;&#35797;&#20855;&#20307;&#25805;&#20316;.mp4" TargetMode="Externa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openxmlformats.org/officeDocument/2006/relationships/hyperlink" Target="http://www.yiban.cn/" TargetMode="Externa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7410" y="487633"/>
            <a:ext cx="5548590" cy="554249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</p:pic>
      <p:pic>
        <p:nvPicPr>
          <p:cNvPr id="6" name="PA_库_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6565108" y="1831988"/>
            <a:ext cx="1505004" cy="419844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</p:pic>
      <p:pic>
        <p:nvPicPr>
          <p:cNvPr id="7" name="PA_库_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 cstate="screen"/>
          <a:stretch>
            <a:fillRect/>
          </a:stretch>
        </p:blipFill>
        <p:spPr>
          <a:xfrm flipH="1" flipV="1">
            <a:off x="9991991" y="370369"/>
            <a:ext cx="1505004" cy="419844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</p:pic>
      <p:sp>
        <p:nvSpPr>
          <p:cNvPr id="8" name="PA_库_文本框 7"/>
          <p:cNvSpPr txBox="1"/>
          <p:nvPr>
            <p:custDataLst>
              <p:tags r:id="rId6"/>
            </p:custDataLst>
          </p:nvPr>
        </p:nvSpPr>
        <p:spPr>
          <a:xfrm>
            <a:off x="8885555" y="1160780"/>
            <a:ext cx="1106170" cy="380301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eaVert" wrap="square" rtlCol="0">
            <a:spAutoFit/>
          </a:bodyPr>
          <a:lstStyle/>
          <a:p>
            <a:r>
              <a:rPr lang="zh-CN" altLang="en-US" sz="6000" b="1" dirty="0">
                <a:blipFill>
                  <a:blip r:embed="rId7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易班培训</a:t>
            </a:r>
            <a:endParaRPr lang="zh-CN" altLang="en-US" sz="6000" b="1" dirty="0">
              <a:blipFill>
                <a:blip r:embed="rId7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0" name="PA_库_直接连接符 9"/>
          <p:cNvCxnSpPr/>
          <p:nvPr>
            <p:custDataLst>
              <p:tags r:id="rId8"/>
            </p:custDataLst>
          </p:nvPr>
        </p:nvCxnSpPr>
        <p:spPr>
          <a:xfrm>
            <a:off x="8899451" y="1201479"/>
            <a:ext cx="0" cy="4828952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956618" y="348188"/>
            <a:ext cx="6278764" cy="6161624"/>
          </a:xfrm>
          <a:prstGeom prst="rect">
            <a:avLst/>
          </a:prstGeom>
        </p:spPr>
      </p:pic>
      <p:sp>
        <p:nvSpPr>
          <p:cNvPr id="39" name="PA_库_矩形 38"/>
          <p:cNvSpPr/>
          <p:nvPr>
            <p:custDataLst>
              <p:tags r:id="rId2"/>
            </p:custDataLst>
          </p:nvPr>
        </p:nvSpPr>
        <p:spPr>
          <a:xfrm>
            <a:off x="4459590" y="1679943"/>
            <a:ext cx="3264196" cy="3264196"/>
          </a:xfrm>
          <a:prstGeom prst="rect">
            <a:avLst/>
          </a:prstGeom>
          <a:blipFill>
            <a:blip r:embed="rId3" cstate="screen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库_文本框 39"/>
          <p:cNvSpPr txBox="1"/>
          <p:nvPr>
            <p:custDataLst>
              <p:tags r:id="rId4"/>
            </p:custDataLst>
          </p:nvPr>
        </p:nvSpPr>
        <p:spPr>
          <a:xfrm>
            <a:off x="5279761" y="1870275"/>
            <a:ext cx="1661993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9600" dirty="0" smtClean="0">
                <a:blipFill>
                  <a:blip r:embed="rId5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</a:t>
            </a:r>
            <a:endParaRPr lang="zh-CN" altLang="en-US" sz="9600" dirty="0">
              <a:blipFill>
                <a:blip r:embed="rId5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1" name="PA_库_图片 4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5601754" y="2817572"/>
            <a:ext cx="756515" cy="988938"/>
          </a:xfrm>
          <a:prstGeom prst="rect">
            <a:avLst/>
          </a:prstGeom>
        </p:spPr>
      </p:pic>
      <p:sp>
        <p:nvSpPr>
          <p:cNvPr id="42" name="PA_库_矩形 41"/>
          <p:cNvSpPr/>
          <p:nvPr>
            <p:custDataLst>
              <p:tags r:id="rId8"/>
            </p:custDataLst>
          </p:nvPr>
        </p:nvSpPr>
        <p:spPr>
          <a:xfrm>
            <a:off x="5492778" y="3893230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资料库</a:t>
            </a:r>
            <a:endParaRPr lang="zh-CN" altLang="en-US" sz="2800" b="1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utoUpdateAnimBg="0"/>
      <p:bldP spid="40" grpId="0" autoUpdateAnimBg="0"/>
      <p:bldP spid="4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2801533">
            <a:off x="7694494" y="-591209"/>
            <a:ext cx="5937738" cy="5937738"/>
          </a:xfrm>
          <a:prstGeom prst="roundRect">
            <a:avLst>
              <a:gd name="adj" fmla="val 25750"/>
            </a:avLst>
          </a:prstGeom>
          <a:noFill/>
          <a:ln w="339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792784" y="2778750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597731707543121671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6459" y="535020"/>
            <a:ext cx="7490298" cy="5408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图片 14" descr="449229362413502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206" y="0"/>
            <a:ext cx="3855697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956618" y="348188"/>
            <a:ext cx="6278764" cy="6161624"/>
          </a:xfrm>
          <a:prstGeom prst="rect">
            <a:avLst/>
          </a:prstGeom>
        </p:spPr>
      </p:pic>
      <p:sp>
        <p:nvSpPr>
          <p:cNvPr id="39" name="PA_库_矩形 38"/>
          <p:cNvSpPr/>
          <p:nvPr>
            <p:custDataLst>
              <p:tags r:id="rId2"/>
            </p:custDataLst>
          </p:nvPr>
        </p:nvSpPr>
        <p:spPr>
          <a:xfrm>
            <a:off x="4430407" y="1689671"/>
            <a:ext cx="3264196" cy="3264196"/>
          </a:xfrm>
          <a:prstGeom prst="rect">
            <a:avLst/>
          </a:prstGeom>
          <a:blipFill>
            <a:blip r:embed="rId3" cstate="screen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库_文本框 39"/>
          <p:cNvSpPr txBox="1"/>
          <p:nvPr>
            <p:custDataLst>
              <p:tags r:id="rId4"/>
            </p:custDataLst>
          </p:nvPr>
        </p:nvSpPr>
        <p:spPr>
          <a:xfrm>
            <a:off x="5279761" y="1870275"/>
            <a:ext cx="1661993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9600" dirty="0" smtClean="0">
                <a:blipFill>
                  <a:blip r:embed="rId5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  <a:endParaRPr lang="zh-CN" altLang="en-US" sz="9600" dirty="0">
              <a:blipFill>
                <a:blip r:embed="rId5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1" name="PA_库_图片 4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5601754" y="2817572"/>
            <a:ext cx="756515" cy="988938"/>
          </a:xfrm>
          <a:prstGeom prst="rect">
            <a:avLst/>
          </a:prstGeom>
        </p:spPr>
      </p:pic>
      <p:sp>
        <p:nvSpPr>
          <p:cNvPr id="42" name="PA_库_矩形 41"/>
          <p:cNvSpPr/>
          <p:nvPr>
            <p:custDataLst>
              <p:tags r:id="rId8"/>
            </p:custDataLst>
          </p:nvPr>
        </p:nvSpPr>
        <p:spPr>
          <a:xfrm>
            <a:off x="4631185" y="392817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热门问卷（轻问卷）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utoUpdateAnimBg="0"/>
      <p:bldP spid="40" grpId="0" autoUpdateAnimBg="0"/>
      <p:bldP spid="4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59048" y="3105161"/>
            <a:ext cx="1595801" cy="1594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178062" y="4845048"/>
            <a:ext cx="1595801" cy="1594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166709" y="1352180"/>
            <a:ext cx="1607154" cy="1605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70"/>
          <p:cNvSpPr txBox="1"/>
          <p:nvPr/>
        </p:nvSpPr>
        <p:spPr>
          <a:xfrm>
            <a:off x="6342206" y="1664265"/>
            <a:ext cx="3560551" cy="76944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问卷优势</a:t>
            </a:r>
            <a:endParaRPr lang="zh-CN" altLang="en-US" sz="4400" b="1" dirty="0">
              <a:solidFill>
                <a:srgbClr val="6CA793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12878" y="3104284"/>
            <a:ext cx="1595801" cy="1595800"/>
            <a:chOff x="2412878" y="3104284"/>
            <a:chExt cx="1595801" cy="1595800"/>
          </a:xfrm>
        </p:grpSpPr>
        <p:sp>
          <p:nvSpPr>
            <p:cNvPr id="45" name="矩形 44"/>
            <p:cNvSpPr/>
            <p:nvPr/>
          </p:nvSpPr>
          <p:spPr>
            <a:xfrm>
              <a:off x="2412878" y="3104284"/>
              <a:ext cx="1595801" cy="1595800"/>
            </a:xfrm>
            <a:prstGeom prst="rect">
              <a:avLst/>
            </a:prstGeom>
            <a:solidFill>
              <a:srgbClr val="6CA79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46" name="Freeform 70"/>
            <p:cNvSpPr/>
            <p:nvPr/>
          </p:nvSpPr>
          <p:spPr bwMode="auto">
            <a:xfrm>
              <a:off x="3061404" y="3596975"/>
              <a:ext cx="298748" cy="274967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643512" y="4026298"/>
              <a:ext cx="1134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设计新潮</a:t>
              </a:r>
              <a:endParaRPr lang="zh-CN" altLang="en-US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166708" y="3104284"/>
            <a:ext cx="1595801" cy="1595800"/>
            <a:chOff x="4166708" y="3148734"/>
            <a:chExt cx="1595801" cy="1595800"/>
          </a:xfrm>
        </p:grpSpPr>
        <p:sp>
          <p:nvSpPr>
            <p:cNvPr id="49" name="矩形 48"/>
            <p:cNvSpPr/>
            <p:nvPr/>
          </p:nvSpPr>
          <p:spPr>
            <a:xfrm>
              <a:off x="4166708" y="3148734"/>
              <a:ext cx="1595801" cy="1595800"/>
            </a:xfrm>
            <a:prstGeom prst="rect">
              <a:avLst/>
            </a:prstGeom>
            <a:solidFill>
              <a:srgbClr val="6CA79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0" name="Freeform 333"/>
            <p:cNvSpPr>
              <a:spLocks noEditPoints="1"/>
            </p:cNvSpPr>
            <p:nvPr/>
          </p:nvSpPr>
          <p:spPr bwMode="auto">
            <a:xfrm>
              <a:off x="4811414" y="3631422"/>
              <a:ext cx="306388" cy="369888"/>
            </a:xfrm>
            <a:custGeom>
              <a:avLst/>
              <a:gdLst>
                <a:gd name="T0" fmla="*/ 40 w 87"/>
                <a:gd name="T1" fmla="*/ 38 h 105"/>
                <a:gd name="T2" fmla="*/ 77 w 87"/>
                <a:gd name="T3" fmla="*/ 68 h 105"/>
                <a:gd name="T4" fmla="*/ 78 w 87"/>
                <a:gd name="T5" fmla="*/ 69 h 105"/>
                <a:gd name="T6" fmla="*/ 81 w 87"/>
                <a:gd name="T7" fmla="*/ 65 h 105"/>
                <a:gd name="T8" fmla="*/ 84 w 87"/>
                <a:gd name="T9" fmla="*/ 63 h 105"/>
                <a:gd name="T10" fmla="*/ 86 w 87"/>
                <a:gd name="T11" fmla="*/ 68 h 105"/>
                <a:gd name="T12" fmla="*/ 84 w 87"/>
                <a:gd name="T13" fmla="*/ 69 h 105"/>
                <a:gd name="T14" fmla="*/ 83 w 87"/>
                <a:gd name="T15" fmla="*/ 71 h 105"/>
                <a:gd name="T16" fmla="*/ 84 w 87"/>
                <a:gd name="T17" fmla="*/ 71 h 105"/>
                <a:gd name="T18" fmla="*/ 87 w 87"/>
                <a:gd name="T19" fmla="*/ 76 h 105"/>
                <a:gd name="T20" fmla="*/ 85 w 87"/>
                <a:gd name="T21" fmla="*/ 79 h 105"/>
                <a:gd name="T22" fmla="*/ 83 w 87"/>
                <a:gd name="T23" fmla="*/ 80 h 105"/>
                <a:gd name="T24" fmla="*/ 83 w 87"/>
                <a:gd name="T25" fmla="*/ 80 h 105"/>
                <a:gd name="T26" fmla="*/ 78 w 87"/>
                <a:gd name="T27" fmla="*/ 79 h 105"/>
                <a:gd name="T28" fmla="*/ 77 w 87"/>
                <a:gd name="T29" fmla="*/ 77 h 105"/>
                <a:gd name="T30" fmla="*/ 76 w 87"/>
                <a:gd name="T31" fmla="*/ 74 h 105"/>
                <a:gd name="T32" fmla="*/ 76 w 87"/>
                <a:gd name="T33" fmla="*/ 74 h 105"/>
                <a:gd name="T34" fmla="*/ 65 w 87"/>
                <a:gd name="T35" fmla="*/ 92 h 105"/>
                <a:gd name="T36" fmla="*/ 69 w 87"/>
                <a:gd name="T37" fmla="*/ 100 h 105"/>
                <a:gd name="T38" fmla="*/ 59 w 87"/>
                <a:gd name="T39" fmla="*/ 105 h 105"/>
                <a:gd name="T40" fmla="*/ 56 w 87"/>
                <a:gd name="T41" fmla="*/ 98 h 105"/>
                <a:gd name="T42" fmla="*/ 40 w 87"/>
                <a:gd name="T43" fmla="*/ 101 h 105"/>
                <a:gd name="T44" fmla="*/ 24 w 87"/>
                <a:gd name="T45" fmla="*/ 98 h 105"/>
                <a:gd name="T46" fmla="*/ 20 w 87"/>
                <a:gd name="T47" fmla="*/ 105 h 105"/>
                <a:gd name="T48" fmla="*/ 10 w 87"/>
                <a:gd name="T49" fmla="*/ 100 h 105"/>
                <a:gd name="T50" fmla="*/ 15 w 87"/>
                <a:gd name="T51" fmla="*/ 91 h 105"/>
                <a:gd name="T52" fmla="*/ 6 w 87"/>
                <a:gd name="T53" fmla="*/ 80 h 105"/>
                <a:gd name="T54" fmla="*/ 0 w 87"/>
                <a:gd name="T55" fmla="*/ 80 h 105"/>
                <a:gd name="T56" fmla="*/ 0 w 87"/>
                <a:gd name="T57" fmla="*/ 58 h 105"/>
                <a:gd name="T58" fmla="*/ 7 w 87"/>
                <a:gd name="T59" fmla="*/ 58 h 105"/>
                <a:gd name="T60" fmla="*/ 17 w 87"/>
                <a:gd name="T61" fmla="*/ 45 h 105"/>
                <a:gd name="T62" fmla="*/ 16 w 87"/>
                <a:gd name="T63" fmla="*/ 34 h 105"/>
                <a:gd name="T64" fmla="*/ 34 w 87"/>
                <a:gd name="T65" fmla="*/ 47 h 105"/>
                <a:gd name="T66" fmla="*/ 37 w 87"/>
                <a:gd name="T67" fmla="*/ 47 h 105"/>
                <a:gd name="T68" fmla="*/ 34 w 87"/>
                <a:gd name="T69" fmla="*/ 38 h 105"/>
                <a:gd name="T70" fmla="*/ 40 w 87"/>
                <a:gd name="T71" fmla="*/ 38 h 105"/>
                <a:gd name="T72" fmla="*/ 41 w 87"/>
                <a:gd name="T73" fmla="*/ 0 h 105"/>
                <a:gd name="T74" fmla="*/ 58 w 87"/>
                <a:gd name="T75" fmla="*/ 17 h 105"/>
                <a:gd name="T76" fmla="*/ 41 w 87"/>
                <a:gd name="T77" fmla="*/ 33 h 105"/>
                <a:gd name="T78" fmla="*/ 25 w 87"/>
                <a:gd name="T79" fmla="*/ 17 h 105"/>
                <a:gd name="T80" fmla="*/ 41 w 87"/>
                <a:gd name="T8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" h="105">
                  <a:moveTo>
                    <a:pt x="40" y="38"/>
                  </a:moveTo>
                  <a:cubicBezTo>
                    <a:pt x="60" y="38"/>
                    <a:pt x="76" y="51"/>
                    <a:pt x="77" y="68"/>
                  </a:cubicBezTo>
                  <a:cubicBezTo>
                    <a:pt x="77" y="69"/>
                    <a:pt x="77" y="69"/>
                    <a:pt x="78" y="69"/>
                  </a:cubicBezTo>
                  <a:cubicBezTo>
                    <a:pt x="79" y="67"/>
                    <a:pt x="80" y="66"/>
                    <a:pt x="81" y="65"/>
                  </a:cubicBezTo>
                  <a:cubicBezTo>
                    <a:pt x="82" y="64"/>
                    <a:pt x="83" y="64"/>
                    <a:pt x="84" y="63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6" y="68"/>
                    <a:pt x="85" y="69"/>
                    <a:pt x="84" y="69"/>
                  </a:cubicBezTo>
                  <a:cubicBezTo>
                    <a:pt x="84" y="70"/>
                    <a:pt x="83" y="70"/>
                    <a:pt x="83" y="71"/>
                  </a:cubicBezTo>
                  <a:cubicBezTo>
                    <a:pt x="83" y="71"/>
                    <a:pt x="83" y="71"/>
                    <a:pt x="84" y="71"/>
                  </a:cubicBezTo>
                  <a:cubicBezTo>
                    <a:pt x="86" y="73"/>
                    <a:pt x="87" y="75"/>
                    <a:pt x="87" y="76"/>
                  </a:cubicBezTo>
                  <a:cubicBezTo>
                    <a:pt x="87" y="77"/>
                    <a:pt x="86" y="78"/>
                    <a:pt x="85" y="79"/>
                  </a:cubicBezTo>
                  <a:cubicBezTo>
                    <a:pt x="85" y="80"/>
                    <a:pt x="84" y="80"/>
                    <a:pt x="83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1" y="81"/>
                    <a:pt x="79" y="80"/>
                    <a:pt x="78" y="79"/>
                  </a:cubicBezTo>
                  <a:cubicBezTo>
                    <a:pt x="78" y="78"/>
                    <a:pt x="77" y="78"/>
                    <a:pt x="77" y="77"/>
                  </a:cubicBezTo>
                  <a:cubicBezTo>
                    <a:pt x="77" y="76"/>
                    <a:pt x="76" y="75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5" y="81"/>
                    <a:pt x="71" y="88"/>
                    <a:pt x="65" y="92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1" y="100"/>
                    <a:pt x="46" y="101"/>
                    <a:pt x="40" y="101"/>
                  </a:cubicBezTo>
                  <a:cubicBezTo>
                    <a:pt x="35" y="101"/>
                    <a:pt x="29" y="100"/>
                    <a:pt x="24" y="98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1" y="88"/>
                    <a:pt x="8" y="84"/>
                    <a:pt x="6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9" y="53"/>
                    <a:pt x="13" y="48"/>
                    <a:pt x="17" y="4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2" y="36"/>
                    <a:pt x="32" y="40"/>
                    <a:pt x="34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8"/>
                    <a:pt x="38" y="38"/>
                    <a:pt x="40" y="38"/>
                  </a:cubicBezTo>
                  <a:close/>
                  <a:moveTo>
                    <a:pt x="41" y="0"/>
                  </a:moveTo>
                  <a:cubicBezTo>
                    <a:pt x="50" y="0"/>
                    <a:pt x="58" y="8"/>
                    <a:pt x="58" y="17"/>
                  </a:cubicBezTo>
                  <a:cubicBezTo>
                    <a:pt x="58" y="26"/>
                    <a:pt x="50" y="33"/>
                    <a:pt x="41" y="33"/>
                  </a:cubicBezTo>
                  <a:cubicBezTo>
                    <a:pt x="32" y="33"/>
                    <a:pt x="25" y="26"/>
                    <a:pt x="25" y="17"/>
                  </a:cubicBezTo>
                  <a:cubicBezTo>
                    <a:pt x="25" y="8"/>
                    <a:pt x="32" y="0"/>
                    <a:pt x="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408695" y="4070748"/>
              <a:ext cx="1134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范围确定</a:t>
              </a:r>
              <a:endParaRPr lang="zh-CN" altLang="en-US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90645" y="4844172"/>
            <a:ext cx="1595801" cy="1595800"/>
            <a:chOff x="5890645" y="4844172"/>
            <a:chExt cx="1595801" cy="1595800"/>
          </a:xfrm>
        </p:grpSpPr>
        <p:sp>
          <p:nvSpPr>
            <p:cNvPr id="53" name="矩形 52"/>
            <p:cNvSpPr/>
            <p:nvPr/>
          </p:nvSpPr>
          <p:spPr>
            <a:xfrm>
              <a:off x="5890645" y="4844172"/>
              <a:ext cx="1595801" cy="1595800"/>
            </a:xfrm>
            <a:prstGeom prst="rect">
              <a:avLst/>
            </a:prstGeom>
            <a:solidFill>
              <a:srgbClr val="6CA79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4" name="Freeform 30"/>
            <p:cNvSpPr>
              <a:spLocks noEditPoints="1"/>
            </p:cNvSpPr>
            <p:nvPr/>
          </p:nvSpPr>
          <p:spPr bwMode="auto">
            <a:xfrm>
              <a:off x="6558493" y="5310744"/>
              <a:ext cx="260104" cy="341850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121278" y="5702352"/>
              <a:ext cx="1134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快捷方便</a:t>
              </a:r>
              <a:endParaRPr lang="en-US" altLang="zh-CN" dirty="0" smtClean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融合性强</a:t>
              </a:r>
              <a:endParaRPr lang="zh-CN" altLang="en-US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614581" y="4844172"/>
            <a:ext cx="1595801" cy="1595800"/>
            <a:chOff x="7614581" y="4888622"/>
            <a:chExt cx="1595801" cy="1595800"/>
          </a:xfrm>
        </p:grpSpPr>
        <p:sp>
          <p:nvSpPr>
            <p:cNvPr id="57" name="矩形 56"/>
            <p:cNvSpPr/>
            <p:nvPr/>
          </p:nvSpPr>
          <p:spPr>
            <a:xfrm>
              <a:off x="7614581" y="4888622"/>
              <a:ext cx="1595801" cy="1595800"/>
            </a:xfrm>
            <a:prstGeom prst="rect">
              <a:avLst/>
            </a:prstGeom>
            <a:solidFill>
              <a:srgbClr val="6CA79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8" name="Freeform 41"/>
            <p:cNvSpPr>
              <a:spLocks noEditPoints="1"/>
            </p:cNvSpPr>
            <p:nvPr/>
          </p:nvSpPr>
          <p:spPr bwMode="auto">
            <a:xfrm>
              <a:off x="8264591" y="5358966"/>
              <a:ext cx="295775" cy="337392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845213" y="5746802"/>
              <a:ext cx="1134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受众广范</a:t>
              </a:r>
              <a:endParaRPr lang="zh-CN" altLang="en-US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181016153203.png"/>
          <p:cNvPicPr>
            <a:picLocks noChangeAspect="1"/>
          </p:cNvPicPr>
          <p:nvPr/>
        </p:nvPicPr>
        <p:blipFill>
          <a:blip r:embed="rId1"/>
          <a:srcRect r="4916"/>
          <a:stretch>
            <a:fillRect/>
          </a:stretch>
        </p:blipFill>
        <p:spPr>
          <a:xfrm>
            <a:off x="189536" y="126460"/>
            <a:ext cx="4139273" cy="6391072"/>
          </a:xfrm>
          <a:prstGeom prst="rect">
            <a:avLst/>
          </a:prstGeom>
        </p:spPr>
      </p:pic>
      <p:sp>
        <p:nvSpPr>
          <p:cNvPr id="6" name="左箭头 5"/>
          <p:cNvSpPr/>
          <p:nvPr/>
        </p:nvSpPr>
        <p:spPr>
          <a:xfrm>
            <a:off x="3200398" y="2762655"/>
            <a:ext cx="2256817" cy="13910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微信图片编辑_20181016144655.jpg"/>
          <p:cNvPicPr>
            <a:picLocks noChangeAspect="1"/>
          </p:cNvPicPr>
          <p:nvPr/>
        </p:nvPicPr>
        <p:blipFill>
          <a:blip r:embed="rId2"/>
          <a:srcRect l="14514" t="720"/>
          <a:stretch>
            <a:fillRect/>
          </a:stretch>
        </p:blipFill>
        <p:spPr>
          <a:xfrm>
            <a:off x="4883285" y="1663430"/>
            <a:ext cx="7104434" cy="3772495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9844391" y="359923"/>
            <a:ext cx="1060315" cy="2247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1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3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7319" y="1459148"/>
            <a:ext cx="48249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accent6">
                    <a:lumMod val="50000"/>
                  </a:schemeClr>
                </a:solidFill>
                <a:latin typeface="方正仿宋简体" pitchFamily="65" charset="-122"/>
                <a:ea typeface="方正仿宋简体" pitchFamily="65" charset="-122"/>
              </a:rPr>
              <a:t>问卷具体操作</a:t>
            </a:r>
            <a:endParaRPr lang="en-US" altLang="zh-CN" sz="4400" b="1" dirty="0" smtClean="0">
              <a:solidFill>
                <a:schemeClr val="accent6">
                  <a:lumMod val="50000"/>
                </a:schemeClr>
              </a:solidFill>
              <a:latin typeface="方正仿宋简体" pitchFamily="65" charset="-122"/>
              <a:ea typeface="方正仿宋简体" pitchFamily="65" charset="-122"/>
            </a:endParaRPr>
          </a:p>
          <a:p>
            <a:r>
              <a:rPr lang="zh-CN" altLang="en-US" sz="4400" b="1" dirty="0" smtClean="0">
                <a:solidFill>
                  <a:schemeClr val="accent6">
                    <a:lumMod val="50000"/>
                  </a:schemeClr>
                </a:solidFill>
                <a:latin typeface="方正仿宋简体" pitchFamily="65" charset="-122"/>
                <a:ea typeface="方正仿宋简体" pitchFamily="65" charset="-122"/>
              </a:rPr>
              <a:t>详情见下一页</a:t>
            </a:r>
            <a:endParaRPr lang="zh-CN" altLang="en-US" sz="4400" b="1" dirty="0">
              <a:solidFill>
                <a:schemeClr val="accent6">
                  <a:lumMod val="50000"/>
                </a:schemeClr>
              </a:solidFill>
              <a:latin typeface="方正仿宋简体" pitchFamily="65" charset="-122"/>
              <a:ea typeface="方正仿宋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问卷做法.wmv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87395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6041" y="1651518"/>
            <a:ext cx="78283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6">
                    <a:lumMod val="50000"/>
                  </a:schemeClr>
                </a:solidFill>
                <a:latin typeface="方正行楷简体" pitchFamily="65" charset="-122"/>
                <a:ea typeface="方正行楷简体" pitchFamily="65" charset="-122"/>
              </a:rPr>
              <a:t>投票具体做法</a:t>
            </a:r>
            <a:endParaRPr lang="zh-CN" altLang="en-US" sz="6600" b="1" dirty="0">
              <a:solidFill>
                <a:schemeClr val="accent6">
                  <a:lumMod val="50000"/>
                </a:schemeClr>
              </a:solidFill>
              <a:latin typeface="方正行楷简体" pitchFamily="65" charset="-122"/>
              <a:ea typeface="方正行楷简体" pitchFamily="65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投票做法.wmv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309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956618" y="348188"/>
            <a:ext cx="6278764" cy="6161624"/>
          </a:xfrm>
          <a:prstGeom prst="rect">
            <a:avLst/>
          </a:prstGeom>
        </p:spPr>
      </p:pic>
      <p:sp>
        <p:nvSpPr>
          <p:cNvPr id="39" name="PA_库_矩形 38"/>
          <p:cNvSpPr/>
          <p:nvPr>
            <p:custDataLst>
              <p:tags r:id="rId2"/>
            </p:custDataLst>
          </p:nvPr>
        </p:nvSpPr>
        <p:spPr>
          <a:xfrm>
            <a:off x="4459590" y="1679943"/>
            <a:ext cx="3264196" cy="3264196"/>
          </a:xfrm>
          <a:prstGeom prst="rect">
            <a:avLst/>
          </a:prstGeom>
          <a:blipFill>
            <a:blip r:embed="rId3" cstate="screen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库_文本框 39"/>
          <p:cNvSpPr txBox="1"/>
          <p:nvPr>
            <p:custDataLst>
              <p:tags r:id="rId4"/>
            </p:custDataLst>
          </p:nvPr>
        </p:nvSpPr>
        <p:spPr>
          <a:xfrm>
            <a:off x="5270034" y="2045373"/>
            <a:ext cx="1661993" cy="25160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9600" b="1" dirty="0" smtClean="0">
                <a:blipFill>
                  <a:blip r:embed="rId5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易班</a:t>
            </a:r>
            <a:endParaRPr lang="zh-CN" altLang="en-US" sz="9600" b="1" dirty="0">
              <a:blipFill>
                <a:blip r:embed="rId5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utoUpdateAnimBg="0"/>
      <p:bldP spid="4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410" y="487633"/>
            <a:ext cx="5548590" cy="55424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04792" y="487327"/>
            <a:ext cx="1255635" cy="3678865"/>
          </a:xfrm>
          <a:prstGeom prst="rect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78611" y="820628"/>
            <a:ext cx="1107996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dirty="0" smtClean="0">
                <a:blipFill>
                  <a:blip r:embed="rId3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  <a:endParaRPr lang="zh-CN" altLang="en-US" sz="6000" dirty="0">
              <a:blipFill>
                <a:blip r:embed="rId3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178611" y="4061637"/>
            <a:ext cx="1107996" cy="0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178611" y="2661465"/>
            <a:ext cx="910744" cy="1190551"/>
          </a:xfrm>
          <a:prstGeom prst="rect">
            <a:avLst/>
          </a:prstGeom>
        </p:spPr>
      </p:pic>
      <p:sp>
        <p:nvSpPr>
          <p:cNvPr id="16" name="PA_库_矩形 15"/>
          <p:cNvSpPr/>
          <p:nvPr>
            <p:custDataLst>
              <p:tags r:id="rId5"/>
            </p:custDataLst>
          </p:nvPr>
        </p:nvSpPr>
        <p:spPr>
          <a:xfrm>
            <a:off x="5233028" y="1798938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3600" b="1" u="sng" dirty="0" smtClean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基础功能</a:t>
            </a:r>
            <a:endParaRPr lang="zh-CN" altLang="en-US" sz="3600" b="1" u="sng" dirty="0" smtClean="0">
              <a:solidFill>
                <a:schemeClr val="tx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8" name="PA_库_直接连接符 17"/>
          <p:cNvCxnSpPr/>
          <p:nvPr>
            <p:custDataLst>
              <p:tags r:id="rId6"/>
            </p:custDataLst>
          </p:nvPr>
        </p:nvCxnSpPr>
        <p:spPr>
          <a:xfrm>
            <a:off x="6053469" y="1584251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库_矩形 18"/>
          <p:cNvSpPr/>
          <p:nvPr>
            <p:custDataLst>
              <p:tags r:id="rId7"/>
            </p:custDataLst>
          </p:nvPr>
        </p:nvSpPr>
        <p:spPr>
          <a:xfrm>
            <a:off x="5252483" y="2820160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3600" b="1" u="sng" dirty="0" smtClean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资料库</a:t>
            </a:r>
            <a:endParaRPr lang="zh-CN" altLang="en-US" sz="3600" b="1" u="sng" dirty="0" smtClean="0">
              <a:solidFill>
                <a:schemeClr val="tx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0" name="PA_库_直接连接符 19"/>
          <p:cNvCxnSpPr/>
          <p:nvPr>
            <p:custDataLst>
              <p:tags r:id="rId8"/>
            </p:custDataLst>
          </p:nvPr>
        </p:nvCxnSpPr>
        <p:spPr>
          <a:xfrm>
            <a:off x="6053469" y="2517925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_库_矩形 20"/>
          <p:cNvSpPr/>
          <p:nvPr>
            <p:custDataLst>
              <p:tags r:id="rId9"/>
            </p:custDataLst>
          </p:nvPr>
        </p:nvSpPr>
        <p:spPr>
          <a:xfrm>
            <a:off x="5281666" y="3943261"/>
            <a:ext cx="5273749" cy="776177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 </a:t>
            </a:r>
            <a:r>
              <a:rPr lang="zh-CN" altLang="en-US" dirty="0" smtClean="0">
                <a:solidFill>
                  <a:srgbClr val="6CA79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</a:t>
            </a:r>
            <a:r>
              <a:rPr lang="zh-CN" altLang="en-US" sz="3600" b="1" u="sng" dirty="0" smtClean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热门问卷</a:t>
            </a:r>
            <a:endParaRPr lang="zh-CN" altLang="en-US" sz="3600" b="1" u="sng" dirty="0" smtClean="0">
              <a:solidFill>
                <a:schemeClr val="tx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2" name="PA_库_直接连接符 21"/>
          <p:cNvCxnSpPr/>
          <p:nvPr>
            <p:custDataLst>
              <p:tags r:id="rId10"/>
            </p:custDataLst>
          </p:nvPr>
        </p:nvCxnSpPr>
        <p:spPr>
          <a:xfrm>
            <a:off x="6053469" y="3530009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A_库_直接连接符 23"/>
          <p:cNvCxnSpPr/>
          <p:nvPr>
            <p:custDataLst>
              <p:tags r:id="rId11"/>
            </p:custDataLst>
          </p:nvPr>
        </p:nvCxnSpPr>
        <p:spPr>
          <a:xfrm>
            <a:off x="6053469" y="4463683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11383" y="487327"/>
            <a:ext cx="902507" cy="5543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 autoUpdateAnimBg="0"/>
      <p:bldP spid="19" grpId="0" bldLvl="0" animBg="1" autoUpdateAnimBg="0"/>
      <p:bldP spid="21" grpId="0" bldLvl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蓝剑_1"/>
          <p:cNvSpPr/>
          <p:nvPr>
            <p:custDataLst>
              <p:tags r:id="rId1"/>
            </p:custDataLst>
          </p:nvPr>
        </p:nvSpPr>
        <p:spPr>
          <a:xfrm>
            <a:off x="4461703" y="3348461"/>
            <a:ext cx="4429139" cy="3509539"/>
          </a:xfrm>
          <a:prstGeom prst="parallelogram">
            <a:avLst>
              <a:gd name="adj" fmla="val 45725"/>
            </a:avLst>
          </a:prstGeom>
          <a:solidFill>
            <a:srgbClr val="6CA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0" bIns="0" rtlCol="0" anchor="ctr">
            <a:noAutofit/>
            <a:scene3d>
              <a:camera prst="orthographicFront">
                <a:rot lat="0" lon="0" rev="20999999"/>
              </a:camera>
              <a:lightRig rig="threePt" dir="t"/>
            </a:scene3d>
            <a:flatTx/>
          </a:bodyPr>
          <a:lstStyle/>
          <a:p>
            <a:pPr algn="ctr">
              <a:lnSpc>
                <a:spcPct val="150000"/>
              </a:lnSpc>
            </a:pP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PA_蓝剑_1"/>
          <p:cNvSpPr/>
          <p:nvPr>
            <p:custDataLst>
              <p:tags r:id="rId2"/>
            </p:custDataLst>
          </p:nvPr>
        </p:nvSpPr>
        <p:spPr>
          <a:xfrm>
            <a:off x="0" y="1172847"/>
            <a:ext cx="5924521" cy="5685153"/>
          </a:xfrm>
          <a:custGeom>
            <a:avLst/>
            <a:gdLst>
              <a:gd name="connsiteX0" fmla="*/ 0 w 5308033"/>
              <a:gd name="connsiteY0" fmla="*/ 0 h 5747857"/>
              <a:gd name="connsiteX1" fmla="*/ 5308033 w 5308033"/>
              <a:gd name="connsiteY1" fmla="*/ 0 h 5747857"/>
              <a:gd name="connsiteX2" fmla="*/ 2883149 w 5308033"/>
              <a:gd name="connsiteY2" fmla="*/ 5747857 h 5747857"/>
              <a:gd name="connsiteX3" fmla="*/ 0 w 5308033"/>
              <a:gd name="connsiteY3" fmla="*/ 5747857 h 574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033" h="5747857">
                <a:moveTo>
                  <a:pt x="0" y="0"/>
                </a:moveTo>
                <a:lnTo>
                  <a:pt x="5308033" y="0"/>
                </a:lnTo>
                <a:lnTo>
                  <a:pt x="2883149" y="5747857"/>
                </a:lnTo>
                <a:lnTo>
                  <a:pt x="0" y="5747857"/>
                </a:lnTo>
                <a:close/>
              </a:path>
            </a:pathLst>
          </a:cu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ts val="100"/>
              </a:lnSpc>
            </a:pPr>
            <a:endParaRPr lang="zh-CN" altLang="en-US" spc="-1200" dirty="0"/>
          </a:p>
        </p:txBody>
      </p:sp>
      <p:sp>
        <p:nvSpPr>
          <p:cNvPr id="6" name="PA_蓝剑_2"/>
          <p:cNvSpPr/>
          <p:nvPr>
            <p:custDataLst>
              <p:tags r:id="rId4"/>
            </p:custDataLst>
          </p:nvPr>
        </p:nvSpPr>
        <p:spPr>
          <a:xfrm>
            <a:off x="6096000" y="1163965"/>
            <a:ext cx="3749019" cy="2147434"/>
          </a:xfrm>
          <a:prstGeom prst="parallelogram">
            <a:avLst>
              <a:gd name="adj" fmla="val 42122"/>
            </a:avLst>
          </a:prstGeom>
          <a:blipFill dpi="0" rotWithShape="1">
            <a:blip r:embed="rId5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7" name="PA_蓝剑_3"/>
          <p:cNvSpPr/>
          <p:nvPr>
            <p:custDataLst>
              <p:tags r:id="rId6"/>
            </p:custDataLst>
          </p:nvPr>
        </p:nvSpPr>
        <p:spPr>
          <a:xfrm>
            <a:off x="8096858" y="1163964"/>
            <a:ext cx="4095142" cy="5694036"/>
          </a:xfrm>
          <a:custGeom>
            <a:avLst/>
            <a:gdLst>
              <a:gd name="connsiteX0" fmla="*/ 2434046 w 3455048"/>
              <a:gd name="connsiteY0" fmla="*/ 0 h 5747857"/>
              <a:gd name="connsiteX1" fmla="*/ 3455048 w 3455048"/>
              <a:gd name="connsiteY1" fmla="*/ 0 h 5747857"/>
              <a:gd name="connsiteX2" fmla="*/ 3455048 w 3455048"/>
              <a:gd name="connsiteY2" fmla="*/ 5747857 h 5747857"/>
              <a:gd name="connsiteX3" fmla="*/ 0 w 3455048"/>
              <a:gd name="connsiteY3" fmla="*/ 5747857 h 574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5048" h="5747857">
                <a:moveTo>
                  <a:pt x="2434046" y="0"/>
                </a:moveTo>
                <a:lnTo>
                  <a:pt x="3455048" y="0"/>
                </a:lnTo>
                <a:lnTo>
                  <a:pt x="3455048" y="5747857"/>
                </a:lnTo>
                <a:lnTo>
                  <a:pt x="0" y="5747857"/>
                </a:lnTo>
                <a:close/>
              </a:path>
            </a:pathLst>
          </a:custGeom>
          <a:blipFill dpi="0" rotWithShape="1">
            <a:blip r:embed="rId7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PA_蓝剑_1"/>
          <p:cNvCxnSpPr/>
          <p:nvPr>
            <p:custDataLst>
              <p:tags r:id="rId8"/>
            </p:custDataLst>
          </p:nvPr>
        </p:nvCxnSpPr>
        <p:spPr>
          <a:xfrm flipH="1">
            <a:off x="4455028" y="2394682"/>
            <a:ext cx="1512834" cy="3420118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蓝剑_2"/>
          <p:cNvCxnSpPr/>
          <p:nvPr>
            <p:custDataLst>
              <p:tags r:id="rId9"/>
            </p:custDataLst>
          </p:nvPr>
        </p:nvCxnSpPr>
        <p:spPr>
          <a:xfrm flipH="1">
            <a:off x="2962260" y="1163965"/>
            <a:ext cx="1093734" cy="247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09601" y="1126903"/>
            <a:ext cx="5380264" cy="5722215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6000" b="1" dirty="0">
              <a:solidFill>
                <a:srgbClr val="4E4E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PA_蓝剑_1"/>
          <p:cNvCxnSpPr/>
          <p:nvPr>
            <p:custDataLst>
              <p:tags r:id="rId10"/>
            </p:custDataLst>
          </p:nvPr>
        </p:nvCxnSpPr>
        <p:spPr>
          <a:xfrm flipH="1">
            <a:off x="8878287" y="2094455"/>
            <a:ext cx="1203992" cy="2433887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175304" y="289218"/>
            <a:ext cx="0" cy="552893"/>
          </a:xfrm>
          <a:prstGeom prst="line">
            <a:avLst/>
          </a:prstGeom>
          <a:ln>
            <a:solidFill>
              <a:srgbClr val="6CA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730902" y="3558571"/>
            <a:ext cx="24610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相对于即时通讯的</a:t>
            </a:r>
            <a:r>
              <a:rPr lang="en-US" altLang="zh-CN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QQ</a:t>
            </a:r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微信，易班内的内容时效性更长，各类内容可以很好的保存、反复的查阅。适合各班级通告、资料的汇总。</a:t>
            </a:r>
            <a:endParaRPr lang="zh-CN" altLang="en-US" sz="24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" y="1167318"/>
            <a:ext cx="5243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易班的网盘功能可以储存各类文档，是其他工具所不能提供的。即使电子邮件附件能完成各类材料的传输，但是网盘可以归类整理，可以信息的储存更加有条理，更容易查找所需要的课件、参考书目。</a:t>
            </a:r>
            <a:endParaRPr lang="zh-CN" altLang="en-US" sz="24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65778" y="4173166"/>
            <a:ext cx="1838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不会有“僵尸用户”或者网络广告的骚扰，隐私相对也有保障</a:t>
            </a: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410" y="487633"/>
            <a:ext cx="5548590" cy="55424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487633"/>
            <a:ext cx="5548590" cy="5542492"/>
          </a:xfrm>
          <a:prstGeom prst="rect">
            <a:avLst/>
          </a:prstGeom>
        </p:spPr>
      </p:pic>
      <p:sp>
        <p:nvSpPr>
          <p:cNvPr id="13" name="PA_库_矩形 12"/>
          <p:cNvSpPr/>
          <p:nvPr>
            <p:custDataLst>
              <p:tags r:id="rId2"/>
            </p:custDataLst>
          </p:nvPr>
        </p:nvSpPr>
        <p:spPr>
          <a:xfrm>
            <a:off x="4008473" y="487327"/>
            <a:ext cx="4231759" cy="5543104"/>
          </a:xfrm>
          <a:prstGeom prst="rect">
            <a:avLst/>
          </a:prstGeom>
          <a:blipFill>
            <a:blip r:embed="rId3" cstate="screen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A_库_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/>
          <a:stretch>
            <a:fillRect/>
          </a:stretch>
        </p:blipFill>
        <p:spPr>
          <a:xfrm>
            <a:off x="6612618" y="2000337"/>
            <a:ext cx="1505004" cy="4198443"/>
          </a:xfrm>
          <a:prstGeom prst="rect">
            <a:avLst/>
          </a:prstGeom>
        </p:spPr>
      </p:pic>
      <p:pic>
        <p:nvPicPr>
          <p:cNvPr id="15" name="PA_库_图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cstate="screen"/>
          <a:stretch>
            <a:fillRect/>
          </a:stretch>
        </p:blipFill>
        <p:spPr>
          <a:xfrm flipH="1" flipV="1">
            <a:off x="4139061" y="318978"/>
            <a:ext cx="1505004" cy="4198443"/>
          </a:xfrm>
          <a:prstGeom prst="rect">
            <a:avLst/>
          </a:prstGeom>
        </p:spPr>
      </p:pic>
      <p:sp>
        <p:nvSpPr>
          <p:cNvPr id="16" name="PA_库_文本框 15"/>
          <p:cNvSpPr txBox="1"/>
          <p:nvPr>
            <p:custDataLst>
              <p:tags r:id="rId7"/>
            </p:custDataLst>
          </p:nvPr>
        </p:nvSpPr>
        <p:spPr>
          <a:xfrm>
            <a:off x="5521054" y="1405869"/>
            <a:ext cx="1200329" cy="36427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b="1" dirty="0" smtClean="0">
                <a:blipFill>
                  <a:blip r:embed="rId8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感谢观赏</a:t>
            </a:r>
            <a:endParaRPr lang="zh-CN" altLang="en-US" sz="6600" b="1" dirty="0">
              <a:blipFill>
                <a:blip r:embed="rId8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956618" y="348188"/>
            <a:ext cx="6278764" cy="6161624"/>
          </a:xfrm>
          <a:prstGeom prst="rect">
            <a:avLst/>
          </a:prstGeom>
        </p:spPr>
      </p:pic>
      <p:sp>
        <p:nvSpPr>
          <p:cNvPr id="39" name="PA_库_矩形 38"/>
          <p:cNvSpPr/>
          <p:nvPr>
            <p:custDataLst>
              <p:tags r:id="rId2"/>
            </p:custDataLst>
          </p:nvPr>
        </p:nvSpPr>
        <p:spPr>
          <a:xfrm>
            <a:off x="4479275" y="1679308"/>
            <a:ext cx="3264196" cy="3264196"/>
          </a:xfrm>
          <a:prstGeom prst="rect">
            <a:avLst/>
          </a:prstGeom>
          <a:blipFill>
            <a:blip r:embed="rId3" cstate="screen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库_文本框 39"/>
          <p:cNvSpPr txBox="1"/>
          <p:nvPr>
            <p:custDataLst>
              <p:tags r:id="rId4"/>
            </p:custDataLst>
          </p:nvPr>
        </p:nvSpPr>
        <p:spPr>
          <a:xfrm>
            <a:off x="5279761" y="1870275"/>
            <a:ext cx="1661993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9600" dirty="0">
                <a:blipFill>
                  <a:blip r:embed="rId5"/>
                  <a:stretch>
                    <a:fillRect/>
                  </a:stretch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</a:t>
            </a:r>
            <a:endParaRPr lang="zh-CN" altLang="en-US" sz="9600" dirty="0">
              <a:blipFill>
                <a:blip r:embed="rId5"/>
                <a:stretch>
                  <a:fillRect/>
                </a:stretch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1" name="PA_库_图片 4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screen"/>
          <a:stretch>
            <a:fillRect/>
          </a:stretch>
        </p:blipFill>
        <p:spPr>
          <a:xfrm>
            <a:off x="5601754" y="2817572"/>
            <a:ext cx="756515" cy="988938"/>
          </a:xfrm>
          <a:prstGeom prst="rect">
            <a:avLst/>
          </a:prstGeom>
        </p:spPr>
      </p:pic>
      <p:sp>
        <p:nvSpPr>
          <p:cNvPr id="42" name="PA_库_矩形 41"/>
          <p:cNvSpPr/>
          <p:nvPr>
            <p:custDataLst>
              <p:tags r:id="rId8"/>
            </p:custDataLst>
          </p:nvPr>
        </p:nvSpPr>
        <p:spPr>
          <a:xfrm>
            <a:off x="5280660" y="4006215"/>
            <a:ext cx="16611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基础功能</a:t>
            </a:r>
            <a:endParaRPr lang="zh-CN" altLang="en-US" sz="2400" b="1" dirty="0">
              <a:solidFill>
                <a:schemeClr val="tx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 autoUpdateAnimBg="0"/>
      <p:bldP spid="40" grpId="0" autoUpdateAnimBg="0"/>
      <p:bldP spid="4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247414973345761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735" y="0"/>
            <a:ext cx="42480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7615" y="1959429"/>
            <a:ext cx="45066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首页集合教务系统、师大体测、河北师范大学主页链接等功能，更加便捷、方便化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18101715502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726" y="279918"/>
            <a:ext cx="3855697" cy="6578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右箭头 4"/>
          <p:cNvSpPr/>
          <p:nvPr/>
        </p:nvSpPr>
        <p:spPr>
          <a:xfrm>
            <a:off x="317240" y="34709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微信图片_201810171550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41" y="261257"/>
            <a:ext cx="3855697" cy="6596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night (1)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掌上测试具体操作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9240" y="0"/>
            <a:ext cx="476794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3020" y="1045029"/>
            <a:ext cx="2425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方正仿宋简体" pitchFamily="65" charset="-122"/>
                <a:ea typeface="方正仿宋简体" pitchFamily="65" charset="-122"/>
              </a:rPr>
              <a:t>掌上测试</a:t>
            </a:r>
            <a:endParaRPr lang="en-US" altLang="zh-CN" sz="3600" b="1" dirty="0" smtClean="0">
              <a:latin typeface="方正仿宋简体" pitchFamily="65" charset="-122"/>
              <a:ea typeface="方正仿宋简体" pitchFamily="65" charset="-122"/>
            </a:endParaRPr>
          </a:p>
          <a:p>
            <a:r>
              <a:rPr lang="zh-CN" altLang="en-US" sz="3600" b="1" dirty="0" smtClean="0">
                <a:latin typeface="方正仿宋简体" pitchFamily="65" charset="-122"/>
                <a:ea typeface="方正仿宋简体" pitchFamily="65" charset="-122"/>
              </a:rPr>
              <a:t>具体步骤</a:t>
            </a:r>
            <a:endParaRPr lang="zh-CN" altLang="en-US" sz="3600" b="1" dirty="0">
              <a:latin typeface="方正仿宋简体" pitchFamily="65" charset="-122"/>
              <a:ea typeface="方正仿宋简体" pitchFamily="65" charset="-122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94557" y="347125"/>
            <a:ext cx="11562348" cy="62871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55259" y="1634248"/>
            <a:ext cx="41731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社    交</a:t>
            </a:r>
            <a:endParaRPr lang="zh-CN" altLang="en-US" sz="80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3988341" y="2500009"/>
            <a:ext cx="1770434" cy="661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439710" y="1566153"/>
            <a:ext cx="3608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校内（类似朋友圈，里面用户是通过学校认证，减少社交杂乱）</a:t>
            </a:r>
            <a:endParaRPr lang="zh-CN" altLang="en-US" sz="28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59167" y="3618689"/>
            <a:ext cx="3754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校外（来自全国各地高校认证学生，增强相互学习交流沟通机会）</a:t>
            </a:r>
            <a:endParaRPr lang="zh-CN" altLang="en-US" sz="28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b9fd6c040cde2c02f120e3ad1f7fa5b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779510" y="-1270"/>
            <a:ext cx="3428365" cy="1854835"/>
          </a:xfrm>
          <a:prstGeom prst="rect">
            <a:avLst/>
          </a:prstGeom>
        </p:spPr>
      </p:pic>
      <p:pic>
        <p:nvPicPr>
          <p:cNvPr id="12" name="图片 11" descr="4110433348032045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69" y="0"/>
            <a:ext cx="4523363" cy="67120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0196" y="817123"/>
            <a:ext cx="251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校内在这里</a:t>
            </a:r>
            <a:r>
              <a:rPr lang="en-US" altLang="zh-CN" sz="3200" b="1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~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2869660" y="826852"/>
            <a:ext cx="1371600" cy="466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2647" y="2558374"/>
            <a:ext cx="262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易喵喵是校外</a:t>
            </a:r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~</a:t>
            </a:r>
            <a:endParaRPr lang="zh-CN" altLang="en-US" sz="2800" b="1" dirty="0">
              <a:solidFill>
                <a:schemeClr val="accent6">
                  <a:lumMod val="5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0" name="直角上箭头 19"/>
          <p:cNvSpPr/>
          <p:nvPr/>
        </p:nvSpPr>
        <p:spPr>
          <a:xfrm>
            <a:off x="2898843" y="1721796"/>
            <a:ext cx="2095532" cy="127626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9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微信图片编辑_2018101614465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146" y="2539733"/>
            <a:ext cx="10992051" cy="3799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8961" y="635267"/>
            <a:ext cx="56211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网址</a:t>
            </a:r>
            <a:r>
              <a:rPr lang="en-US" altLang="zh-CN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en-US" altLang="zh-CN" sz="2800" b="1" dirty="0" smtClean="0">
                <a:latin typeface="仿宋" panose="02010609060101010101" pitchFamily="49" charset="-122"/>
                <a:ea typeface="仿宋" panose="02010609060101010101" pitchFamily="49" charset="-122"/>
                <a:hlinkClick r:id="rId2"/>
              </a:rPr>
              <a:t>http://www.yiban.cn/</a:t>
            </a:r>
            <a:endParaRPr lang="en-US" altLang="zh-CN" sz="2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或者直接搜索易班网 登录</a:t>
            </a:r>
            <a:endParaRPr lang="en-US" altLang="zh-CN" sz="2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笑脸 8"/>
          <p:cNvSpPr/>
          <p:nvPr/>
        </p:nvSpPr>
        <p:spPr>
          <a:xfrm>
            <a:off x="1167319" y="3988340"/>
            <a:ext cx="418290" cy="398834"/>
          </a:xfrm>
          <a:prstGeom prst="smileyFace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笑脸 9"/>
          <p:cNvSpPr/>
          <p:nvPr/>
        </p:nvSpPr>
        <p:spPr>
          <a:xfrm>
            <a:off x="2759412" y="3488988"/>
            <a:ext cx="418290" cy="398834"/>
          </a:xfrm>
          <a:prstGeom prst="smileyFace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笑脸 10"/>
          <p:cNvSpPr/>
          <p:nvPr/>
        </p:nvSpPr>
        <p:spPr>
          <a:xfrm>
            <a:off x="2895600" y="4899498"/>
            <a:ext cx="418290" cy="398834"/>
          </a:xfrm>
          <a:prstGeom prst="smileyFace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笑脸 11"/>
          <p:cNvSpPr/>
          <p:nvPr/>
        </p:nvSpPr>
        <p:spPr>
          <a:xfrm>
            <a:off x="4584970" y="3485745"/>
            <a:ext cx="418290" cy="398834"/>
          </a:xfrm>
          <a:prstGeom prst="smileyFace">
            <a:avLst>
              <a:gd name="adj" fmla="val 4653"/>
            </a:avLst>
          </a:prstGeom>
          <a:blipFill>
            <a:blip r:embed="rId3"/>
            <a:tile tx="0" ty="0" sx="100000" sy="100000" flip="none" algn="tl"/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PA" val="v4.0.0"/>
</p:tagLst>
</file>

<file path=ppt/tags/tag16.xml><?xml version="1.0" encoding="utf-8"?>
<p:tagLst xmlns:p="http://schemas.openxmlformats.org/presentationml/2006/main">
  <p:tag name="PA" val="v4.0.0"/>
</p:tagLst>
</file>

<file path=ppt/tags/tag17.xml><?xml version="1.0" encoding="utf-8"?>
<p:tagLst xmlns:p="http://schemas.openxmlformats.org/presentationml/2006/main">
  <p:tag name="MH_TYPE" val="#NeiR#"/>
  <p:tag name="MH" val="20170812143230"/>
  <p:tag name="MH_LIBRARY" val="GRAPHIC"/>
</p:tagLst>
</file>

<file path=ppt/tags/tag18.xml><?xml version="1.0" encoding="utf-8"?>
<p:tagLst xmlns:p="http://schemas.openxmlformats.org/presentationml/2006/main">
  <p:tag name="PA" val="v4.0.0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PA" val="v4.0.0"/>
</p:tagLst>
</file>

<file path=ppt/tags/tag23.xml><?xml version="1.0" encoding="utf-8"?>
<p:tagLst xmlns:p="http://schemas.openxmlformats.org/presentationml/2006/main">
  <p:tag name="PA" val="v4.0.0"/>
</p:tagLst>
</file>

<file path=ppt/tags/tag24.xml><?xml version="1.0" encoding="utf-8"?>
<p:tagLst xmlns:p="http://schemas.openxmlformats.org/presentationml/2006/main">
  <p:tag name="PA" val="v4.0.0"/>
</p:tagLst>
</file>

<file path=ppt/tags/tag25.xml><?xml version="1.0" encoding="utf-8"?>
<p:tagLst xmlns:p="http://schemas.openxmlformats.org/presentationml/2006/main">
  <p:tag name="PA" val="v4.0.0"/>
</p:tagLst>
</file>

<file path=ppt/tags/tag26.xml><?xml version="1.0" encoding="utf-8"?>
<p:tagLst xmlns:p="http://schemas.openxmlformats.org/presentationml/2006/main">
  <p:tag name="PA" val="v4.0.0"/>
</p:tagLst>
</file>

<file path=ppt/tags/tag27.xml><?xml version="1.0" encoding="utf-8"?>
<p:tagLst xmlns:p="http://schemas.openxmlformats.org/presentationml/2006/main">
  <p:tag name="PA" val="v4.0.0"/>
</p:tagLst>
</file>

<file path=ppt/tags/tag28.xml><?xml version="1.0" encoding="utf-8"?>
<p:tagLst xmlns:p="http://schemas.openxmlformats.org/presentationml/2006/main">
  <p:tag name="MH" val="20170812151436"/>
  <p:tag name="MH_LIBRARY" val="GRAPHIC"/>
  <p:tag name="MH_TYPE" val="Text"/>
  <p:tag name="MH_ORDER" val="1"/>
  <p:tag name="PA" val="v4.0.0"/>
</p:tagLst>
</file>

<file path=ppt/tags/tag29.xml><?xml version="1.0" encoding="utf-8"?>
<p:tagLst xmlns:p="http://schemas.openxmlformats.org/presentationml/2006/main">
  <p:tag name="MH" val="20170812151436"/>
  <p:tag name="MH_LIBRARY" val="GRAPHIC"/>
  <p:tag name="MH_TYPE" val="Picture"/>
  <p:tag name="MH_ORDER" val="1"/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30.xml><?xml version="1.0" encoding="utf-8"?>
<p:tagLst xmlns:p="http://schemas.openxmlformats.org/presentationml/2006/main">
  <p:tag name="MH" val="20170812151436"/>
  <p:tag name="MH_LIBRARY" val="GRAPHIC"/>
  <p:tag name="MH_TYPE" val="Picture"/>
  <p:tag name="MH_ORDER" val="2"/>
  <p:tag name="PA" val="v4.0.0"/>
</p:tagLst>
</file>

<file path=ppt/tags/tag31.xml><?xml version="1.0" encoding="utf-8"?>
<p:tagLst xmlns:p="http://schemas.openxmlformats.org/presentationml/2006/main">
  <p:tag name="MH" val="20170812151436"/>
  <p:tag name="MH_LIBRARY" val="GRAPHIC"/>
  <p:tag name="MH_TYPE" val="Picture"/>
  <p:tag name="MH_ORDER" val="3"/>
  <p:tag name="PA" val="v4.0.0"/>
</p:tagLst>
</file>

<file path=ppt/tags/tag32.xml><?xml version="1.0" encoding="utf-8"?>
<p:tagLst xmlns:p="http://schemas.openxmlformats.org/presentationml/2006/main">
  <p:tag name="MH" val="20170812151436"/>
  <p:tag name="MH_LIBRARY" val="GRAPHIC"/>
  <p:tag name="MH_TYPE" val="Other"/>
  <p:tag name="MH_ORDER" val="1"/>
  <p:tag name="PA" val="v4.0.0"/>
</p:tagLst>
</file>

<file path=ppt/tags/tag33.xml><?xml version="1.0" encoding="utf-8"?>
<p:tagLst xmlns:p="http://schemas.openxmlformats.org/presentationml/2006/main">
  <p:tag name="MH" val="20170812151436"/>
  <p:tag name="MH_LIBRARY" val="GRAPHIC"/>
  <p:tag name="MH_TYPE" val="Other"/>
  <p:tag name="MH_ORDER" val="2"/>
  <p:tag name="PA" val="v4.0.0"/>
</p:tagLst>
</file>

<file path=ppt/tags/tag34.xml><?xml version="1.0" encoding="utf-8"?>
<p:tagLst xmlns:p="http://schemas.openxmlformats.org/presentationml/2006/main">
  <p:tag name="MH" val="20170812151436"/>
  <p:tag name="MH_LIBRARY" val="GRAPHIC"/>
  <p:tag name="MH_TYPE" val="Other"/>
  <p:tag name="MH_ORDER" val="1"/>
  <p:tag name="PA" val="v4.0.0"/>
</p:tagLst>
</file>

<file path=ppt/tags/tag35.xml><?xml version="1.0" encoding="utf-8"?>
<p:tagLst xmlns:p="http://schemas.openxmlformats.org/presentationml/2006/main">
  <p:tag name="PA" val="v4.0.0"/>
</p:tagLst>
</file>

<file path=ppt/tags/tag36.xml><?xml version="1.0" encoding="utf-8"?>
<p:tagLst xmlns:p="http://schemas.openxmlformats.org/presentationml/2006/main">
  <p:tag name="PA" val="v4.0.0"/>
</p:tagLst>
</file>

<file path=ppt/tags/tag37.xml><?xml version="1.0" encoding="utf-8"?>
<p:tagLst xmlns:p="http://schemas.openxmlformats.org/presentationml/2006/main">
  <p:tag name="PA" val="v4.0.0"/>
</p:tagLst>
</file>

<file path=ppt/tags/tag38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WPS 演示</Application>
  <PresentationFormat>自定义</PresentationFormat>
  <Paragraphs>69</Paragraphs>
  <Slides>21</Slides>
  <Notes>12</Notes>
  <HiddenSlides>0</HiddenSlides>
  <MMClips>3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方正清刻本悦宋简体</vt:lpstr>
      <vt:lpstr>仿宋</vt:lpstr>
      <vt:lpstr>方正仿宋简体</vt:lpstr>
      <vt:lpstr>方正启体简体</vt:lpstr>
      <vt:lpstr>微软雅黑</vt:lpstr>
      <vt:lpstr>Arial Unicode MS</vt:lpstr>
      <vt:lpstr>等线 Light</vt:lpstr>
      <vt:lpstr>等线</vt:lpstr>
      <vt:lpstr>张海山草泥马体</vt:lpstr>
      <vt:lpstr>方正行楷简体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清新绿色</dc:title>
  <dc:creator>第一PPT</dc:creator>
  <cp:keywords>www.1ppt.com</cp:keywords>
  <dc:description>www.1ppt.com</dc:description>
  <cp:lastModifiedBy>吉祥</cp:lastModifiedBy>
  <cp:revision>78</cp:revision>
  <dcterms:created xsi:type="dcterms:W3CDTF">2017-10-24T12:33:00Z</dcterms:created>
  <dcterms:modified xsi:type="dcterms:W3CDTF">2018-10-18T02:25:46Z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2052-11.1.0.7875</vt:lpwstr>
  </property>
</Properties>
</file>